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34"/>
  </p:notes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0" r:id="rId17"/>
    <p:sldId id="271" r:id="rId18"/>
    <p:sldId id="272" r:id="rId19"/>
    <p:sldId id="273" r:id="rId20"/>
    <p:sldId id="28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5" r:id="rId31"/>
    <p:sldId id="284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589" autoAdjust="0"/>
  </p:normalViewPr>
  <p:slideViewPr>
    <p:cSldViewPr snapToGrid="0" snapToObjects="1">
      <p:cViewPr varScale="1">
        <p:scale>
          <a:sx n="201" d="100"/>
          <a:sy n="201" d="100"/>
        </p:scale>
        <p:origin x="-27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A52C-D106-9F41-9C03-9248B2DC650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EFB7-B29A-9D42-B944-D9860D91D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3EFB7-B29A-9D42-B944-D9860D91DB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“How to Accept Insurance Coverage” handouts to those who raise their hand.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3EFB7-B29A-9D42-B944-D9860D91DB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bkg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1618165"/>
            <a:ext cx="7297772" cy="1725646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sz="4800" dirty="0" smtClean="0"/>
              <a:t>Nebraska Medicine –University Health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343811"/>
            <a:ext cx="6400800" cy="688511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Quality. Comprehensive. Convenient.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4" y="5821155"/>
            <a:ext cx="825764" cy="7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6785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340849" y="5832930"/>
            <a:ext cx="2631589" cy="7626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Med_Primary_sm_2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4"/>
          <a:stretch/>
        </p:blipFill>
        <p:spPr>
          <a:xfrm>
            <a:off x="7957256" y="5960031"/>
            <a:ext cx="716702" cy="616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00" y="5960031"/>
            <a:ext cx="656374" cy="61190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7799879" y="5960031"/>
            <a:ext cx="0" cy="6400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ing_bkg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losing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340849" y="5832930"/>
            <a:ext cx="2631589" cy="7626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Med_Primary_sm_2c.eps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4"/>
          <a:stretch/>
        </p:blipFill>
        <p:spPr>
          <a:xfrm>
            <a:off x="7957256" y="5960031"/>
            <a:ext cx="716702" cy="616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00" y="5960031"/>
            <a:ext cx="656374" cy="61190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7799879" y="5960031"/>
            <a:ext cx="0" cy="64008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3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unebraskaadvocates@uhcsr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-1" r="1120" b="-123"/>
          <a:stretch/>
        </p:blipFill>
        <p:spPr>
          <a:xfrm>
            <a:off x="-8467" y="0"/>
            <a:ext cx="9160934" cy="6866467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0" y="4071416"/>
            <a:ext cx="7628467" cy="1050611"/>
          </a:xfrm>
          <a:prstGeom prst="rect">
            <a:avLst/>
          </a:prstGeom>
          <a:solidFill>
            <a:schemeClr val="tx1">
              <a:alpha val="28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lIns="91440" tIns="0" rIns="9144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  <a:effectLst/>
              </a:rPr>
              <a:t>Student Insurance 101</a:t>
            </a:r>
          </a:p>
          <a:p>
            <a:pPr algn="r"/>
            <a:r>
              <a:rPr lang="en-US" sz="1800" dirty="0" smtClean="0">
                <a:solidFill>
                  <a:schemeClr val="bg1"/>
                </a:solidFill>
              </a:rPr>
              <a:t>An overview of UNL’s student health insurance plan for students </a:t>
            </a:r>
            <a:endParaRPr lang="en-US" sz="1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61863"/>
            <a:ext cx="7714974" cy="1359153"/>
          </a:xfrm>
        </p:spPr>
        <p:txBody>
          <a:bodyPr/>
          <a:lstStyle/>
          <a:p>
            <a:r>
              <a:rPr lang="en-US" dirty="0" smtClean="0"/>
              <a:t>Graduate Assistant Rates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035727"/>
              </p:ext>
            </p:extLst>
          </p:nvPr>
        </p:nvGraphicFramePr>
        <p:xfrm>
          <a:off x="1056650" y="1840290"/>
          <a:ext cx="712734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8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0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Coverage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Spring/Summer Coverage Period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Graduate Assistant Portion: 21%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$270.38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$375.83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baseline="0" dirty="0" smtClean="0"/>
                        <a:t>University’s</a:t>
                      </a:r>
                      <a:r>
                        <a:rPr lang="en-US" b="1" dirty="0" smtClean="0"/>
                        <a:t> Portion: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79%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$1,017.13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$1,413.82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38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714974" cy="1359153"/>
          </a:xfrm>
        </p:spPr>
        <p:txBody>
          <a:bodyPr/>
          <a:lstStyle/>
          <a:p>
            <a:r>
              <a:rPr lang="en-US" dirty="0" smtClean="0"/>
              <a:t>Save Money — Use the University Health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3" y="1880918"/>
            <a:ext cx="7537259" cy="4563259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Unlimited </a:t>
            </a:r>
            <a:r>
              <a:rPr lang="en-US" sz="2000" dirty="0"/>
              <a:t>policy year maximum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 </a:t>
            </a:r>
            <a:r>
              <a:rPr lang="en-US" sz="2000" dirty="0"/>
              <a:t>deductible, coinsurance or copays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Insurance </a:t>
            </a:r>
            <a:r>
              <a:rPr lang="en-US" sz="2000" dirty="0"/>
              <a:t>pays 100 percent of medically necessary services</a:t>
            </a:r>
            <a:r>
              <a:rPr lang="en-US" sz="2000" dirty="0" smtClean="0"/>
              <a:t>, including</a:t>
            </a:r>
            <a:r>
              <a:rPr lang="en-US" sz="2000" dirty="0"/>
              <a:t>: </a:t>
            </a:r>
          </a:p>
          <a:p>
            <a:pPr marL="1028700" lvl="1">
              <a:buFont typeface="Courier New"/>
              <a:buChar char="o"/>
            </a:pPr>
            <a:r>
              <a:rPr lang="en-US" sz="2000" dirty="0" smtClean="0"/>
              <a:t>University health </a:t>
            </a:r>
            <a:r>
              <a:rPr lang="en-US" sz="2000" dirty="0"/>
              <a:t>requirement immunizations </a:t>
            </a:r>
            <a:r>
              <a:rPr lang="en-US" sz="2000" dirty="0" smtClean="0"/>
              <a:t>and </a:t>
            </a:r>
            <a:r>
              <a:rPr lang="en-US" sz="2000" dirty="0"/>
              <a:t>tests</a:t>
            </a:r>
          </a:p>
          <a:p>
            <a:pPr marL="1028700" lvl="1">
              <a:buFont typeface="Courier New"/>
              <a:buChar char="o"/>
            </a:pPr>
            <a:r>
              <a:rPr lang="en-US" sz="2000" dirty="0" smtClean="0"/>
              <a:t>Medical </a:t>
            </a:r>
            <a:r>
              <a:rPr lang="en-US" sz="2000" dirty="0"/>
              <a:t>procedures and annual exams</a:t>
            </a:r>
          </a:p>
          <a:p>
            <a:pPr marL="1028700" lvl="1">
              <a:buFont typeface="Courier New"/>
              <a:buChar char="o"/>
            </a:pPr>
            <a:r>
              <a:rPr lang="en-US" sz="2000" dirty="0" smtClean="0"/>
              <a:t>Visits </a:t>
            </a:r>
            <a:r>
              <a:rPr lang="en-US" sz="2000" dirty="0"/>
              <a:t>with medical specialists </a:t>
            </a:r>
            <a:endParaRPr lang="en-US" sz="2000" dirty="0" smtClean="0"/>
          </a:p>
          <a:p>
            <a:pPr marL="1028700" lvl="1">
              <a:buFont typeface="Courier New"/>
              <a:buChar char="o"/>
            </a:pPr>
            <a:r>
              <a:rPr lang="en-US" sz="2000" dirty="0" smtClean="0"/>
              <a:t>Annual </a:t>
            </a:r>
            <a:r>
              <a:rPr lang="en-US" sz="2000" dirty="0"/>
              <a:t>optometry exam and refraction (glasses and </a:t>
            </a:r>
            <a:r>
              <a:rPr lang="en-US" sz="2000" dirty="0" smtClean="0"/>
              <a:t>contacts </a:t>
            </a:r>
            <a:r>
              <a:rPr lang="en-US" sz="2000" dirty="0"/>
              <a:t>NOT covered) </a:t>
            </a:r>
          </a:p>
          <a:p>
            <a:pPr marL="1028700" lvl="1">
              <a:buFont typeface="Courier New"/>
              <a:buChar char="o"/>
            </a:pPr>
            <a:r>
              <a:rPr lang="en-US" sz="2000" dirty="0" smtClean="0"/>
              <a:t>Laboratory </a:t>
            </a:r>
            <a:r>
              <a:rPr lang="en-US" sz="2000" dirty="0"/>
              <a:t>tests </a:t>
            </a:r>
          </a:p>
          <a:p>
            <a:pPr marL="1028700" lvl="1">
              <a:buFont typeface="Courier New"/>
              <a:buChar char="o"/>
            </a:pPr>
            <a:r>
              <a:rPr lang="en-US" sz="2000" dirty="0" smtClean="0"/>
              <a:t>X</a:t>
            </a:r>
            <a:r>
              <a:rPr lang="en-US" sz="2000" dirty="0"/>
              <a:t>-rays</a:t>
            </a:r>
          </a:p>
          <a:p>
            <a:pPr marL="1028700" lvl="1">
              <a:buFont typeface="Courier New"/>
              <a:buChar char="o"/>
            </a:pPr>
            <a:r>
              <a:rPr lang="en-US" sz="2000" dirty="0" smtClean="0"/>
              <a:t>Physical </a:t>
            </a:r>
            <a:r>
              <a:rPr lang="en-US" sz="2000" dirty="0"/>
              <a:t>therapy</a:t>
            </a:r>
          </a:p>
          <a:p>
            <a:pPr marL="1028700" lvl="1">
              <a:buFont typeface="Courier New"/>
              <a:buChar char="o"/>
            </a:pPr>
            <a:r>
              <a:rPr lang="en-US" sz="2000" dirty="0" smtClean="0"/>
              <a:t>Counseling </a:t>
            </a:r>
            <a:r>
              <a:rPr lang="en-US" sz="2000" dirty="0"/>
              <a:t>and psychological services </a:t>
            </a:r>
          </a:p>
        </p:txBody>
      </p:sp>
    </p:spTree>
    <p:extLst>
      <p:ext uri="{BB962C8B-B14F-4D97-AF65-F5344CB8AC3E}">
        <p14:creationId xmlns:p14="http://schemas.microsoft.com/office/powerpoint/2010/main" val="139920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78575"/>
            <a:ext cx="7714974" cy="1359153"/>
          </a:xfrm>
        </p:spPr>
        <p:txBody>
          <a:bodyPr/>
          <a:lstStyle/>
          <a:p>
            <a:r>
              <a:rPr lang="en-US" dirty="0" smtClean="0"/>
              <a:t>Health Center UPFF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4" y="1663662"/>
            <a:ext cx="6475102" cy="4563259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If you do not pay the University Program and Facilities Fee (UPFF) as part of your tuition package, you will be assessed this fee each semester you use the health center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is a requirement to use the student insurance at the health center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041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78575"/>
            <a:ext cx="7714974" cy="1359153"/>
          </a:xfrm>
        </p:spPr>
        <p:txBody>
          <a:bodyPr/>
          <a:lstStyle/>
          <a:p>
            <a:r>
              <a:rPr lang="en-US" dirty="0" smtClean="0"/>
              <a:t>Health Benefit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4" y="1663662"/>
            <a:ext cx="6475102" cy="4563259"/>
          </a:xfrm>
        </p:spPr>
        <p:txBody>
          <a:bodyPr>
            <a:normAutofit/>
          </a:bodyPr>
          <a:lstStyle/>
          <a:p>
            <a:r>
              <a:rPr lang="en-US" sz="2000" b="1" dirty="0"/>
              <a:t>In-network provider outside Nebraska Medicine – University Health Center 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$</a:t>
            </a:r>
            <a:r>
              <a:rPr lang="en-US" sz="2000" dirty="0"/>
              <a:t>20 copay for office visit outside of the </a:t>
            </a:r>
            <a:r>
              <a:rPr lang="en-US" sz="2000" dirty="0" smtClean="0"/>
              <a:t>University </a:t>
            </a:r>
            <a:r>
              <a:rPr lang="en-US" sz="2000" dirty="0"/>
              <a:t>Health Center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$</a:t>
            </a:r>
            <a:r>
              <a:rPr lang="en-US" sz="2000" dirty="0"/>
              <a:t>500 deductible per insured person per policy </a:t>
            </a:r>
            <a:r>
              <a:rPr lang="en-US" sz="2000" dirty="0" smtClean="0"/>
              <a:t>year</a:t>
            </a:r>
            <a:endParaRPr lang="en-US" sz="2000" dirty="0"/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80% / 20% coinsurance</a:t>
            </a:r>
            <a:endParaRPr lang="en-US" sz="2000" dirty="0"/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$2,200 maximum </a:t>
            </a:r>
            <a:r>
              <a:rPr lang="en-US" sz="2000" dirty="0"/>
              <a:t>out-of-pocket expenses — </a:t>
            </a:r>
            <a:r>
              <a:rPr lang="en-US" sz="2000" dirty="0" smtClean="0"/>
              <a:t>includes </a:t>
            </a:r>
            <a:r>
              <a:rPr lang="en-US" sz="2000" dirty="0"/>
              <a:t>deductible, coinsurance and copays</a:t>
            </a:r>
          </a:p>
        </p:txBody>
      </p:sp>
    </p:spTree>
    <p:extLst>
      <p:ext uri="{BB962C8B-B14F-4D97-AF65-F5344CB8AC3E}">
        <p14:creationId xmlns:p14="http://schemas.microsoft.com/office/powerpoint/2010/main" val="349191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714974" cy="2154772"/>
          </a:xfrm>
        </p:spPr>
        <p:txBody>
          <a:bodyPr>
            <a:normAutofit/>
          </a:bodyPr>
          <a:lstStyle/>
          <a:p>
            <a:r>
              <a:rPr lang="en-US" dirty="0" smtClean="0"/>
              <a:t>Emergency Room, Urgent Care and Health Center Copays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4" y="2810869"/>
            <a:ext cx="6475102" cy="2987851"/>
          </a:xfrm>
        </p:spPr>
        <p:txBody>
          <a:bodyPr>
            <a:normAutofit/>
          </a:bodyPr>
          <a:lstStyle/>
          <a:p>
            <a:r>
              <a:rPr lang="en-US" sz="2000" b="1" dirty="0"/>
              <a:t>Emergency Room </a:t>
            </a:r>
            <a:r>
              <a:rPr lang="en-US" sz="2000" dirty="0"/>
              <a:t>= $</a:t>
            </a:r>
            <a:r>
              <a:rPr lang="en-US" sz="2000" dirty="0" smtClean="0"/>
              <a:t>300</a:t>
            </a:r>
          </a:p>
          <a:p>
            <a:r>
              <a:rPr lang="en-US" sz="2000" i="1" dirty="0" smtClean="0"/>
              <a:t>An </a:t>
            </a:r>
            <a:r>
              <a:rPr lang="en-US" sz="2000" i="1" dirty="0"/>
              <a:t>emergency room visit must be a true emergency or it’s possible coverage could be denied</a:t>
            </a:r>
          </a:p>
          <a:p>
            <a:pPr marL="1200150" lvl="1" indent="-457200">
              <a:buFont typeface="Arial"/>
              <a:buChar char="•"/>
            </a:pPr>
            <a:endParaRPr lang="en-US" sz="1000" dirty="0"/>
          </a:p>
          <a:p>
            <a:r>
              <a:rPr lang="en-US" sz="2000" b="1" dirty="0"/>
              <a:t>Urgent Care Center </a:t>
            </a:r>
            <a:r>
              <a:rPr lang="en-US" sz="2000" dirty="0"/>
              <a:t>= $75</a:t>
            </a:r>
          </a:p>
          <a:p>
            <a:pPr marL="457200" indent="-457200">
              <a:buFont typeface="Arial"/>
              <a:buChar char="•"/>
            </a:pPr>
            <a:endParaRPr lang="en-US" sz="1000" dirty="0"/>
          </a:p>
          <a:p>
            <a:r>
              <a:rPr lang="en-US" sz="2000" b="1" dirty="0"/>
              <a:t>Student Health Center </a:t>
            </a:r>
            <a:r>
              <a:rPr lang="en-US" sz="2000" dirty="0"/>
              <a:t>= No copay</a:t>
            </a:r>
            <a:r>
              <a:rPr lang="en-US" sz="2000" dirty="0" smtClean="0"/>
              <a:t>; covered </a:t>
            </a:r>
            <a:r>
              <a:rPr lang="en-US" sz="2000" dirty="0"/>
              <a:t>at 100 percent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9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714974" cy="1359153"/>
          </a:xfrm>
        </p:spPr>
        <p:txBody>
          <a:bodyPr/>
          <a:lstStyle/>
          <a:p>
            <a:r>
              <a:rPr lang="en-US" dirty="0" smtClean="0"/>
              <a:t>Prescription Benefit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278" y="1880918"/>
            <a:ext cx="4070362" cy="4563259"/>
          </a:xfrm>
        </p:spPr>
        <p:txBody>
          <a:bodyPr>
            <a:noAutofit/>
          </a:bodyPr>
          <a:lstStyle/>
          <a:p>
            <a:r>
              <a:rPr lang="en-US" sz="2000" b="1" dirty="0"/>
              <a:t>Benefits are maximized at Nebraska Medicine – University Health Center Pharmacy</a:t>
            </a:r>
          </a:p>
          <a:p>
            <a:endParaRPr lang="en-US" sz="1000" dirty="0" smtClean="0"/>
          </a:p>
          <a:p>
            <a:r>
              <a:rPr lang="en-US" sz="2000" dirty="0" smtClean="0"/>
              <a:t>• </a:t>
            </a:r>
            <a:r>
              <a:rPr lang="en-US" sz="2000" dirty="0"/>
              <a:t>Unlimited policy year maximum</a:t>
            </a:r>
          </a:p>
          <a:p>
            <a:endParaRPr lang="en-US" sz="1000" dirty="0"/>
          </a:p>
          <a:p>
            <a:r>
              <a:rPr lang="en-US" sz="2000" b="1" dirty="0" smtClean="0">
                <a:solidFill>
                  <a:srgbClr val="000000"/>
                </a:solidFill>
              </a:rPr>
              <a:t>$5   </a:t>
            </a:r>
            <a:r>
              <a:rPr lang="en-US" sz="2000" dirty="0" smtClean="0">
                <a:solidFill>
                  <a:srgbClr val="000000"/>
                </a:solidFill>
              </a:rPr>
              <a:t>copay </a:t>
            </a:r>
            <a:r>
              <a:rPr lang="en-US" sz="2000" dirty="0">
                <a:solidFill>
                  <a:srgbClr val="000000"/>
                </a:solidFill>
              </a:rPr>
              <a:t>for Tier 1 prescriptions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$30 </a:t>
            </a:r>
            <a:r>
              <a:rPr lang="en-US" sz="2000" dirty="0">
                <a:solidFill>
                  <a:srgbClr val="000000"/>
                </a:solidFill>
              </a:rPr>
              <a:t>copay for Tier 2 </a:t>
            </a:r>
            <a:r>
              <a:rPr lang="en-US" sz="2000" dirty="0" smtClean="0">
                <a:solidFill>
                  <a:srgbClr val="000000"/>
                </a:solidFill>
              </a:rPr>
              <a:t>prescriptions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$80 </a:t>
            </a:r>
            <a:r>
              <a:rPr lang="en-US" sz="2000" dirty="0"/>
              <a:t>copay for Tier 3 </a:t>
            </a:r>
            <a:r>
              <a:rPr lang="en-US" sz="2000" dirty="0" smtClean="0"/>
              <a:t>prescriptions</a:t>
            </a:r>
            <a:endParaRPr lang="en-US" sz="2000" dirty="0"/>
          </a:p>
        </p:txBody>
      </p:sp>
      <p:pic>
        <p:nvPicPr>
          <p:cNvPr id="4" name="Picture 3" descr="SDP_NMC_UNLClinic_July2018-103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705" y="1877624"/>
            <a:ext cx="3173943" cy="4760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19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6523"/>
            <a:ext cx="7714974" cy="1498903"/>
          </a:xfrm>
        </p:spPr>
        <p:txBody>
          <a:bodyPr>
            <a:normAutofit/>
          </a:bodyPr>
          <a:lstStyle/>
          <a:p>
            <a:r>
              <a:rPr lang="en-US" dirty="0" smtClean="0"/>
              <a:t>Dental Benefit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4" y="1733228"/>
            <a:ext cx="6475102" cy="414340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$</a:t>
            </a:r>
            <a:r>
              <a:rPr lang="en-US" sz="2000" dirty="0"/>
              <a:t>1,000 policy year maximum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Two </a:t>
            </a:r>
            <a:r>
              <a:rPr lang="en-US" sz="2000" dirty="0"/>
              <a:t>healthy mouth cleanings, two exams </a:t>
            </a:r>
            <a:r>
              <a:rPr lang="en-US" sz="2000" dirty="0" smtClean="0"/>
              <a:t>and </a:t>
            </a:r>
            <a:r>
              <a:rPr lang="en-US" sz="2000" dirty="0"/>
              <a:t>one set of bite wing X-rays per year </a:t>
            </a:r>
            <a:r>
              <a:rPr lang="en-US" sz="2000" dirty="0" smtClean="0"/>
              <a:t>are </a:t>
            </a:r>
            <a:r>
              <a:rPr lang="en-US" sz="2000" dirty="0"/>
              <a:t>100 percent covered 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Those </a:t>
            </a:r>
            <a:r>
              <a:rPr lang="en-US" sz="2000" dirty="0"/>
              <a:t>covered services come out of your </a:t>
            </a:r>
            <a:r>
              <a:rPr lang="en-US" sz="2000" dirty="0" smtClean="0"/>
              <a:t>$</a:t>
            </a:r>
            <a:r>
              <a:rPr lang="en-US" sz="2000" dirty="0"/>
              <a:t>1,000 policy year maximum </a:t>
            </a:r>
            <a:r>
              <a:rPr lang="en-US" i="1" dirty="0"/>
              <a:t>(You are </a:t>
            </a:r>
            <a:r>
              <a:rPr lang="en-US" i="1" dirty="0" smtClean="0"/>
              <a:t>responsible </a:t>
            </a:r>
            <a:r>
              <a:rPr lang="en-US" i="1" dirty="0"/>
              <a:t>for keeping track of your </a:t>
            </a:r>
            <a:r>
              <a:rPr lang="en-US" i="1" dirty="0" smtClean="0"/>
              <a:t>maximum </a:t>
            </a:r>
            <a:r>
              <a:rPr lang="en-US" i="1" dirty="0"/>
              <a:t>if you see dental providers </a:t>
            </a:r>
            <a:r>
              <a:rPr lang="en-US" i="1" dirty="0" smtClean="0"/>
              <a:t>outside </a:t>
            </a:r>
            <a:r>
              <a:rPr lang="en-US" i="1" dirty="0"/>
              <a:t>the Health Center)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Other </a:t>
            </a:r>
            <a:r>
              <a:rPr lang="en-US" sz="2000" dirty="0"/>
              <a:t>covered services – coinsurance </a:t>
            </a:r>
            <a:r>
              <a:rPr lang="en-US" sz="2000" dirty="0" smtClean="0"/>
              <a:t>applies</a:t>
            </a:r>
            <a:endParaRPr lang="en-US" sz="20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626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Enrollees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6" y="1882620"/>
            <a:ext cx="7425333" cy="367854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You must confirm or waive enrollment on your </a:t>
            </a:r>
            <a:r>
              <a:rPr lang="en-US" sz="2000" dirty="0" err="1" smtClean="0"/>
              <a:t>MyRed</a:t>
            </a:r>
            <a:r>
              <a:rPr lang="en-US" sz="2000" dirty="0" smtClean="0"/>
              <a:t> account by Sept. 12 at midnight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Missing this deadline may cause you a delay in accessing your insurance card</a:t>
            </a:r>
          </a:p>
        </p:txBody>
      </p:sp>
    </p:spTree>
    <p:extLst>
      <p:ext uri="{BB962C8B-B14F-4D97-AF65-F5344CB8AC3E}">
        <p14:creationId xmlns:p14="http://schemas.microsoft.com/office/powerpoint/2010/main" val="362831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53235"/>
            <a:ext cx="7714974" cy="1498903"/>
          </a:xfrm>
        </p:spPr>
        <p:txBody>
          <a:bodyPr>
            <a:normAutofit/>
          </a:bodyPr>
          <a:lstStyle/>
          <a:p>
            <a:r>
              <a:rPr lang="en-US" dirty="0" smtClean="0"/>
              <a:t>Confirm Your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3" y="1749941"/>
            <a:ext cx="7110077" cy="370618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Although </a:t>
            </a:r>
            <a:r>
              <a:rPr lang="en-US" sz="2000" b="1" dirty="0"/>
              <a:t>international students and graduate assistants are automatically enrolled and charged for UHCSR</a:t>
            </a:r>
            <a:r>
              <a:rPr lang="en-US" sz="2000" b="1" dirty="0" smtClean="0"/>
              <a:t>, please remember:</a:t>
            </a:r>
            <a:endParaRPr lang="en-US" sz="2000" b="1" dirty="0"/>
          </a:p>
          <a:p>
            <a:endParaRPr lang="en-US" sz="1000" b="1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You </a:t>
            </a:r>
            <a:r>
              <a:rPr lang="en-US" sz="2000" dirty="0"/>
              <a:t>should confirm enrollment in UHCSR via </a:t>
            </a:r>
            <a:r>
              <a:rPr lang="en-US" sz="2000" dirty="0" err="1" smtClean="0"/>
              <a:t>MyRed</a:t>
            </a:r>
            <a:r>
              <a:rPr lang="en-US" sz="2000" dirty="0" smtClean="0"/>
              <a:t> </a:t>
            </a:r>
            <a:r>
              <a:rPr lang="en-US" sz="2000" b="1" dirty="0"/>
              <a:t>each semester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You </a:t>
            </a:r>
            <a:r>
              <a:rPr lang="en-US" sz="2000" b="1" dirty="0"/>
              <a:t>MUST</a:t>
            </a:r>
            <a:r>
              <a:rPr lang="en-US" sz="2000" dirty="0"/>
              <a:t> have your current local mailing </a:t>
            </a:r>
            <a:r>
              <a:rPr lang="en-US" sz="2000" dirty="0" smtClean="0"/>
              <a:t>address </a:t>
            </a:r>
            <a:r>
              <a:rPr lang="en-US" sz="2000" dirty="0"/>
              <a:t>in </a:t>
            </a:r>
            <a:r>
              <a:rPr lang="en-US" sz="2000" dirty="0" err="1"/>
              <a:t>MyRed</a:t>
            </a:r>
            <a:endParaRPr lang="en-US" sz="2000" dirty="0"/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Please </a:t>
            </a:r>
            <a:r>
              <a:rPr lang="en-US" sz="2000" dirty="0"/>
              <a:t>confirm enrollment for the fall semester </a:t>
            </a:r>
            <a:r>
              <a:rPr lang="en-US" sz="2000" b="1" dirty="0"/>
              <a:t>before Sept. </a:t>
            </a:r>
            <a:r>
              <a:rPr lang="en-US" sz="2000" b="1" dirty="0" smtClean="0"/>
              <a:t>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626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95287"/>
            <a:ext cx="7714974" cy="1359153"/>
          </a:xfrm>
        </p:spPr>
        <p:txBody>
          <a:bodyPr/>
          <a:lstStyle/>
          <a:p>
            <a:r>
              <a:rPr lang="en-US" dirty="0" smtClean="0"/>
              <a:t>Confirm Your Enrollment</a:t>
            </a:r>
            <a:endParaRPr lang="en-US" dirty="0"/>
          </a:p>
        </p:txBody>
      </p:sp>
      <p:pic>
        <p:nvPicPr>
          <p:cNvPr id="7" name="Picture 6" descr="wai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70" y="1754152"/>
            <a:ext cx="7504023" cy="3509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1014" y="5593596"/>
            <a:ext cx="5200510" cy="898839"/>
          </a:xfrm>
        </p:spPr>
        <p:txBody>
          <a:bodyPr>
            <a:normAutofit/>
          </a:bodyPr>
          <a:lstStyle/>
          <a:p>
            <a:r>
              <a:rPr lang="en-US" b="1" dirty="0" smtClean="0"/>
              <a:t>Does anyone here plan to accept the insurance and has not done so already?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0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77200"/>
            <a:ext cx="7606427" cy="1359153"/>
          </a:xfrm>
        </p:spPr>
        <p:txBody>
          <a:bodyPr/>
          <a:lstStyle/>
          <a:p>
            <a:r>
              <a:rPr lang="en-US" dirty="0" smtClean="0"/>
              <a:t>Presentation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663989"/>
            <a:ext cx="7282212" cy="367854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Why health insurance </a:t>
            </a:r>
            <a:r>
              <a:rPr lang="en-US" sz="2000" dirty="0"/>
              <a:t>is </a:t>
            </a:r>
            <a:r>
              <a:rPr lang="en-US" sz="2000" dirty="0" smtClean="0"/>
              <a:t>important</a:t>
            </a:r>
          </a:p>
          <a:p>
            <a:pPr marL="285750" indent="-2857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to get the most out of your </a:t>
            </a:r>
            <a:r>
              <a:rPr lang="en-US" sz="2000" dirty="0" smtClean="0"/>
              <a:t>student insurance </a:t>
            </a:r>
            <a:r>
              <a:rPr lang="en-US" sz="2000" dirty="0"/>
              <a:t>plan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What’s </a:t>
            </a:r>
            <a:r>
              <a:rPr lang="en-US" sz="2000" dirty="0"/>
              <a:t>covered when you visit the University </a:t>
            </a:r>
            <a:r>
              <a:rPr lang="en-US" sz="2000" dirty="0" smtClean="0"/>
              <a:t>Health </a:t>
            </a:r>
            <a:r>
              <a:rPr lang="en-US" sz="2000" dirty="0"/>
              <a:t>Center (medical, dental, pharmacy) 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much you pay if you go to off-campus </a:t>
            </a:r>
            <a:r>
              <a:rPr lang="en-US" sz="2000" dirty="0" smtClean="0"/>
              <a:t>healthcare </a:t>
            </a:r>
            <a:r>
              <a:rPr lang="en-US" sz="2000" dirty="0"/>
              <a:t>facilities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How to confirm or waive your coverage</a:t>
            </a:r>
            <a:endParaRPr lang="en-US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246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44879"/>
            <a:ext cx="7714974" cy="1498903"/>
          </a:xfrm>
        </p:spPr>
        <p:txBody>
          <a:bodyPr>
            <a:normAutofit/>
          </a:bodyPr>
          <a:lstStyle/>
          <a:p>
            <a:r>
              <a:rPr lang="en-US" dirty="0" smtClean="0"/>
              <a:t>Get Your Insurance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4" y="1741585"/>
            <a:ext cx="6475102" cy="3706184"/>
          </a:xfrm>
        </p:spPr>
        <p:txBody>
          <a:bodyPr>
            <a:normAutofit/>
          </a:bodyPr>
          <a:lstStyle/>
          <a:p>
            <a:r>
              <a:rPr lang="en-US" sz="2000" dirty="0"/>
              <a:t>In a few business days, you will receive an email from </a:t>
            </a:r>
            <a:r>
              <a:rPr lang="en-US" sz="2000" dirty="0" err="1"/>
              <a:t>UnitedHealthcare</a:t>
            </a:r>
            <a:r>
              <a:rPr lang="en-US" sz="2000" dirty="0"/>
              <a:t> </a:t>
            </a:r>
            <a:r>
              <a:rPr lang="en-US" sz="2000" b="1" dirty="0" err="1"/>
              <a:t>Student</a:t>
            </a:r>
            <a:r>
              <a:rPr lang="en-US" sz="2000" dirty="0" err="1"/>
              <a:t>Resources</a:t>
            </a:r>
            <a:r>
              <a:rPr lang="en-US" sz="2000" dirty="0"/>
              <a:t> with instructions to get your card by signing up for “My Account”.</a:t>
            </a:r>
          </a:p>
        </p:txBody>
      </p:sp>
    </p:spTree>
    <p:extLst>
      <p:ext uri="{BB962C8B-B14F-4D97-AF65-F5344CB8AC3E}">
        <p14:creationId xmlns:p14="http://schemas.microsoft.com/office/powerpoint/2010/main" val="301194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714974" cy="1134531"/>
          </a:xfrm>
        </p:spPr>
        <p:txBody>
          <a:bodyPr/>
          <a:lstStyle/>
          <a:p>
            <a:r>
              <a:rPr lang="en-US" dirty="0" smtClean="0"/>
              <a:t>UHCSR My Account</a:t>
            </a:r>
            <a:endParaRPr lang="en-US" dirty="0"/>
          </a:p>
        </p:txBody>
      </p:sp>
      <p:pic>
        <p:nvPicPr>
          <p:cNvPr id="4" name="Picture 3" descr="image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50" y="1738719"/>
            <a:ext cx="7983756" cy="4908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36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155" y="468871"/>
            <a:ext cx="6438345" cy="2543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54" y="3296083"/>
            <a:ext cx="6438345" cy="2554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9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47" y="729330"/>
            <a:ext cx="8112759" cy="4129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08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36795"/>
            <a:ext cx="7714974" cy="1359153"/>
          </a:xfrm>
        </p:spPr>
        <p:txBody>
          <a:bodyPr/>
          <a:lstStyle/>
          <a:p>
            <a:r>
              <a:rPr lang="en-US" dirty="0" smtClean="0"/>
              <a:t>My Account Insurance Card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43" y="1744618"/>
            <a:ext cx="7904925" cy="2939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27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9811"/>
            <a:ext cx="7714974" cy="1498903"/>
          </a:xfrm>
        </p:spPr>
        <p:txBody>
          <a:bodyPr>
            <a:normAutofit/>
          </a:bodyPr>
          <a:lstStyle/>
          <a:p>
            <a:r>
              <a:rPr lang="en-US" dirty="0" smtClean="0"/>
              <a:t>Waive Your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3" y="1716517"/>
            <a:ext cx="7491077" cy="370618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NEW THIS YEAR: </a:t>
            </a:r>
            <a:r>
              <a:rPr lang="en-US" sz="2000" dirty="0" smtClean="0"/>
              <a:t>International students may only waive the insurance if they meet one of these requirements set by the University of Nebraska: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/>
              <a:t>G</a:t>
            </a:r>
            <a:r>
              <a:rPr lang="en-US" sz="2000" b="1" dirty="0" smtClean="0"/>
              <a:t>overnment-sponsored Plan with Financial Guarantee on file with Student Accounts</a:t>
            </a:r>
          </a:p>
          <a:p>
            <a:r>
              <a:rPr lang="en-US" sz="2000" b="1" dirty="0" smtClean="0"/>
              <a:t>	or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U.S. </a:t>
            </a:r>
            <a:r>
              <a:rPr lang="en-US" sz="2000" b="1" u="sng" dirty="0" smtClean="0"/>
              <a:t>Employee</a:t>
            </a:r>
            <a:r>
              <a:rPr lang="en-US" sz="2000" b="1" dirty="0" smtClean="0"/>
              <a:t> based plan</a:t>
            </a:r>
            <a:r>
              <a:rPr lang="en-US" sz="2000" dirty="0" smtClean="0"/>
              <a:t>. </a:t>
            </a:r>
          </a:p>
          <a:p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Non-international graduate assistants do not need to provide proof of equivalent health insurance benefits under another plan to waive the </a:t>
            </a:r>
            <a:r>
              <a:rPr lang="en-US" sz="2000" dirty="0" smtClean="0"/>
              <a:t>insurance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844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-229034"/>
            <a:ext cx="7714974" cy="1498903"/>
          </a:xfrm>
        </p:spPr>
        <p:txBody>
          <a:bodyPr>
            <a:normAutofit/>
          </a:bodyPr>
          <a:lstStyle/>
          <a:p>
            <a:r>
              <a:rPr lang="en-US" dirty="0" smtClean="0"/>
              <a:t>Waive Your Insurance</a:t>
            </a:r>
            <a:endParaRPr lang="en-US" dirty="0"/>
          </a:p>
        </p:txBody>
      </p:sp>
      <p:pic>
        <p:nvPicPr>
          <p:cNvPr id="4" name="Picture 3" descr="wa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14" y="1547928"/>
            <a:ext cx="6881352" cy="2918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81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512815"/>
            <a:ext cx="7714974" cy="1498903"/>
          </a:xfrm>
        </p:spPr>
        <p:txBody>
          <a:bodyPr>
            <a:normAutofit/>
          </a:bodyPr>
          <a:lstStyle/>
          <a:p>
            <a:r>
              <a:rPr lang="en-US" dirty="0" smtClean="0"/>
              <a:t>Be a Smart Health Care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4" y="2209521"/>
            <a:ext cx="6475102" cy="3706184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Check </a:t>
            </a:r>
            <a:r>
              <a:rPr lang="en-US" sz="2000" dirty="0"/>
              <a:t>plan details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Know </a:t>
            </a:r>
            <a:r>
              <a:rPr lang="en-US" sz="2000" dirty="0"/>
              <a:t>your responsibility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preferred providers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Show </a:t>
            </a:r>
            <a:r>
              <a:rPr lang="en-US" sz="2000" dirty="0"/>
              <a:t>your plan ID card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Read </a:t>
            </a:r>
            <a:r>
              <a:rPr lang="en-US" sz="2000" dirty="0"/>
              <a:t>your EOBs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Call </a:t>
            </a:r>
            <a:r>
              <a:rPr lang="en-US" sz="2000" dirty="0"/>
              <a:t>UHCSR with questions</a:t>
            </a:r>
          </a:p>
        </p:txBody>
      </p:sp>
    </p:spTree>
    <p:extLst>
      <p:ext uri="{BB962C8B-B14F-4D97-AF65-F5344CB8AC3E}">
        <p14:creationId xmlns:p14="http://schemas.microsoft.com/office/powerpoint/2010/main" val="243575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-546562"/>
            <a:ext cx="7714974" cy="2071715"/>
          </a:xfrm>
        </p:spPr>
        <p:txBody>
          <a:bodyPr>
            <a:normAutofit/>
          </a:bodyPr>
          <a:lstStyle/>
          <a:p>
            <a:r>
              <a:rPr lang="en-US" dirty="0" smtClean="0"/>
              <a:t>Helpful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14" y="1743776"/>
            <a:ext cx="6705986" cy="438685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Student Insurance Coverage Questions:</a:t>
            </a:r>
          </a:p>
          <a:p>
            <a:r>
              <a:rPr lang="en-US" sz="2000" b="1" dirty="0" err="1" smtClean="0"/>
              <a:t>Cindi</a:t>
            </a:r>
            <a:r>
              <a:rPr lang="en-US" sz="2000" b="1" dirty="0" smtClean="0"/>
              <a:t> </a:t>
            </a:r>
            <a:r>
              <a:rPr lang="en-US" sz="2000" b="1" dirty="0" err="1"/>
              <a:t>Pickinpaugh</a:t>
            </a:r>
            <a:endParaRPr lang="en-US" sz="2000" b="1" dirty="0"/>
          </a:p>
          <a:p>
            <a:r>
              <a:rPr lang="en-US" sz="2000" dirty="0">
                <a:hlinkClick r:id="rId2"/>
              </a:rPr>
              <a:t>unebraskaadvocates@uhcsr.com</a:t>
            </a:r>
            <a:endParaRPr lang="en-US" sz="2000" dirty="0"/>
          </a:p>
          <a:p>
            <a:r>
              <a:rPr lang="en-US" sz="2000" dirty="0" smtClean="0"/>
              <a:t>866-351-4262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Health Insurance Enrollment Questions:</a:t>
            </a:r>
          </a:p>
          <a:p>
            <a:r>
              <a:rPr lang="en-US" sz="2000" dirty="0" smtClean="0"/>
              <a:t>Student Accounts at 402-472-2887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 smtClean="0"/>
              <a:t>www.uhcsr.com/unl</a:t>
            </a:r>
            <a:endParaRPr lang="en-US" sz="2000" b="1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1088630" y="5371996"/>
            <a:ext cx="488247" cy="52103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4643140"/>
            <a:ext cx="7606427" cy="995008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4" name="Picture 3" descr="SDP_NMC_UNLClinic_July2018-16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666" y="520532"/>
            <a:ext cx="7343678" cy="3752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08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98022"/>
            <a:ext cx="7606427" cy="1359153"/>
          </a:xfrm>
        </p:spPr>
        <p:txBody>
          <a:bodyPr/>
          <a:lstStyle/>
          <a:p>
            <a:r>
              <a:rPr lang="en-US" dirty="0" smtClean="0"/>
              <a:t>U.S. Health Care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684811"/>
            <a:ext cx="7282212" cy="367854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U.S. does not offer free medical care to </a:t>
            </a:r>
            <a:r>
              <a:rPr lang="en-US" sz="2000" dirty="0" smtClean="0"/>
              <a:t>the </a:t>
            </a:r>
            <a:r>
              <a:rPr lang="en-US" sz="2000" dirty="0"/>
              <a:t>general public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Medical </a:t>
            </a:r>
            <a:r>
              <a:rPr lang="en-US" sz="2000" dirty="0"/>
              <a:t>care is very expensive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Insurance </a:t>
            </a:r>
            <a:r>
              <a:rPr lang="en-US" sz="2000" dirty="0"/>
              <a:t>helps with the cost of unexpected </a:t>
            </a:r>
            <a:r>
              <a:rPr lang="en-US" sz="2000" dirty="0" smtClean="0"/>
              <a:t>injuries </a:t>
            </a:r>
            <a:r>
              <a:rPr lang="en-US" sz="2000" dirty="0"/>
              <a:t>and illnesses</a:t>
            </a:r>
          </a:p>
        </p:txBody>
      </p:sp>
    </p:spTree>
    <p:extLst>
      <p:ext uri="{BB962C8B-B14F-4D97-AF65-F5344CB8AC3E}">
        <p14:creationId xmlns:p14="http://schemas.microsoft.com/office/powerpoint/2010/main" val="409800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45967"/>
            <a:ext cx="7714974" cy="1359153"/>
          </a:xfrm>
        </p:spPr>
        <p:txBody>
          <a:bodyPr/>
          <a:lstStyle/>
          <a:p>
            <a:r>
              <a:rPr lang="en-US" dirty="0" smtClean="0"/>
              <a:t>Insurance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632756"/>
            <a:ext cx="7282212" cy="3678543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An </a:t>
            </a:r>
            <a:r>
              <a:rPr lang="en-US" sz="2000" dirty="0"/>
              <a:t>unexpected injury or illness can put you in </a:t>
            </a:r>
            <a:r>
              <a:rPr lang="en-US" sz="2000" dirty="0" smtClean="0"/>
              <a:t>debt </a:t>
            </a:r>
            <a:r>
              <a:rPr lang="en-US" sz="2000" dirty="0"/>
              <a:t>for decades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You </a:t>
            </a:r>
            <a:r>
              <a:rPr lang="en-US" sz="2000" dirty="0"/>
              <a:t>can’t predict an accident or serious illness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Insurance </a:t>
            </a:r>
            <a:r>
              <a:rPr lang="en-US" sz="2000" dirty="0"/>
              <a:t>provides peace of mind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Insurance </a:t>
            </a:r>
            <a:r>
              <a:rPr lang="en-US" sz="2000" dirty="0"/>
              <a:t>can help you stay or get healthy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Your </a:t>
            </a:r>
            <a:r>
              <a:rPr lang="en-US" sz="2000" dirty="0"/>
              <a:t>health and well-being are critical to </a:t>
            </a:r>
            <a:r>
              <a:rPr lang="en-US" sz="2000" dirty="0" smtClean="0"/>
              <a:t>your </a:t>
            </a:r>
            <a:r>
              <a:rPr lang="en-US" sz="2000" dirty="0"/>
              <a:t>academic success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University of Nebraska </a:t>
            </a:r>
            <a:r>
              <a:rPr lang="en-US" sz="2000" dirty="0" smtClean="0"/>
              <a:t>requires </a:t>
            </a:r>
            <a:r>
              <a:rPr lang="en-US" sz="2000" dirty="0"/>
              <a:t>international students to have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301269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714974" cy="1359153"/>
          </a:xfrm>
        </p:spPr>
        <p:txBody>
          <a:bodyPr/>
          <a:lstStyle/>
          <a:p>
            <a:r>
              <a:rPr lang="en-US" dirty="0" err="1" smtClean="0"/>
              <a:t>UnitedHealthcare</a:t>
            </a:r>
            <a:r>
              <a:rPr lang="en-US" dirty="0" smtClean="0"/>
              <a:t> </a:t>
            </a:r>
            <a:r>
              <a:rPr lang="en-US" dirty="0" err="1" smtClean="0"/>
              <a:t>StudentResources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227" y="1882620"/>
            <a:ext cx="3914211" cy="367854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UnitedHealthcare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Student</a:t>
            </a:r>
            <a:r>
              <a:rPr lang="en-US" sz="2000" dirty="0" err="1" smtClean="0"/>
              <a:t>Resources</a:t>
            </a:r>
            <a:r>
              <a:rPr lang="en-US" sz="2000" dirty="0" smtClean="0"/>
              <a:t> is the insurance plan provider </a:t>
            </a:r>
            <a:endParaRPr lang="en-US" sz="2000" dirty="0"/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Health, </a:t>
            </a:r>
            <a:r>
              <a:rPr lang="en-US" sz="2000" dirty="0"/>
              <a:t>dental and </a:t>
            </a:r>
            <a:r>
              <a:rPr lang="en-US" sz="2000" dirty="0" smtClean="0"/>
              <a:t>prescription </a:t>
            </a:r>
            <a:r>
              <a:rPr lang="en-US" sz="2000" dirty="0"/>
              <a:t>coverage for one low </a:t>
            </a:r>
            <a:r>
              <a:rPr lang="en-US" sz="2000" dirty="0" smtClean="0"/>
              <a:t>rate</a:t>
            </a:r>
            <a:endParaRPr lang="en-US" sz="2000" dirty="0"/>
          </a:p>
          <a:p>
            <a:endParaRPr lang="en-US" sz="1000" dirty="0"/>
          </a:p>
        </p:txBody>
      </p:sp>
      <p:pic>
        <p:nvPicPr>
          <p:cNvPr id="4" name="Picture 3" descr="SDP_NMC_UNLClinic_July2018-19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836" y="1898248"/>
            <a:ext cx="3051989" cy="4577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03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714974" cy="1359153"/>
          </a:xfrm>
        </p:spPr>
        <p:txBody>
          <a:bodyPr/>
          <a:lstStyle/>
          <a:p>
            <a:r>
              <a:rPr lang="en-US" dirty="0" smtClean="0"/>
              <a:t>Automatic Enrollment and 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833" y="1882620"/>
            <a:ext cx="3653957" cy="497538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International </a:t>
            </a:r>
            <a:r>
              <a:rPr lang="en-US" sz="2000" dirty="0"/>
              <a:t>students and </a:t>
            </a:r>
            <a:r>
              <a:rPr lang="en-US" sz="2000" dirty="0" smtClean="0"/>
              <a:t>most </a:t>
            </a:r>
            <a:r>
              <a:rPr lang="en-US" sz="2000" dirty="0"/>
              <a:t>graduate assistants are </a:t>
            </a:r>
            <a:r>
              <a:rPr lang="en-US" sz="2000" dirty="0" smtClean="0"/>
              <a:t>automatically </a:t>
            </a:r>
            <a:r>
              <a:rPr lang="en-US" sz="2000" dirty="0"/>
              <a:t>enrolled</a:t>
            </a:r>
          </a:p>
          <a:p>
            <a:pPr marL="171450" indent="-171450">
              <a:buFont typeface="Arial"/>
              <a:buChar char="•"/>
            </a:pPr>
            <a:endParaRPr lang="en-US" sz="11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Student </a:t>
            </a:r>
            <a:r>
              <a:rPr lang="en-US" sz="2000" dirty="0"/>
              <a:t>Accounts </a:t>
            </a:r>
            <a:r>
              <a:rPr lang="en-US" sz="2000" dirty="0" smtClean="0"/>
              <a:t>automatically </a:t>
            </a:r>
            <a:r>
              <a:rPr lang="en-US" sz="2000" dirty="0"/>
              <a:t>bills the premium </a:t>
            </a:r>
            <a:r>
              <a:rPr lang="en-US" sz="2000" dirty="0" smtClean="0"/>
              <a:t>to </a:t>
            </a:r>
            <a:r>
              <a:rPr lang="en-US" sz="2000" dirty="0"/>
              <a:t>students’ accounts</a:t>
            </a:r>
          </a:p>
          <a:p>
            <a:pPr marL="171450" indent="-171450">
              <a:buFont typeface="Arial"/>
              <a:buChar char="•"/>
            </a:pPr>
            <a:endParaRPr lang="en-US" sz="11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Other </a:t>
            </a:r>
            <a:r>
              <a:rPr lang="en-US" sz="2000" dirty="0"/>
              <a:t>Nebraska students </a:t>
            </a:r>
            <a:r>
              <a:rPr lang="en-US" sz="2000" dirty="0" smtClean="0"/>
              <a:t>enrolled </a:t>
            </a:r>
            <a:r>
              <a:rPr lang="en-US" sz="2000" dirty="0"/>
              <a:t>in six or more credit </a:t>
            </a:r>
            <a:r>
              <a:rPr lang="en-US" sz="2000" dirty="0" smtClean="0"/>
              <a:t>hours </a:t>
            </a:r>
            <a:r>
              <a:rPr lang="en-US" sz="2000" dirty="0"/>
              <a:t>in a degree-</a:t>
            </a:r>
            <a:r>
              <a:rPr lang="en-US" sz="2000" dirty="0" smtClean="0"/>
              <a:t>seeking program </a:t>
            </a:r>
            <a:r>
              <a:rPr lang="en-US" sz="2000" dirty="0"/>
              <a:t>or are certified full time through Graduate Studies can voluntarily enroll in the UHCSR plan on </a:t>
            </a:r>
            <a:r>
              <a:rPr lang="en-US" sz="2000" dirty="0" err="1"/>
              <a:t>MyRed</a:t>
            </a:r>
            <a:r>
              <a:rPr lang="en-US" sz="2000" dirty="0"/>
              <a:t> 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pic>
        <p:nvPicPr>
          <p:cNvPr id="5" name="Picture 4" descr="SDP_NMC_UNLClinic_July2018-093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5110" y="1882621"/>
            <a:ext cx="3614618" cy="3068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09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53507"/>
            <a:ext cx="7714974" cy="1359153"/>
          </a:xfrm>
        </p:spPr>
        <p:txBody>
          <a:bodyPr/>
          <a:lstStyle/>
          <a:p>
            <a:r>
              <a:rPr lang="en-US" dirty="0" smtClean="0"/>
              <a:t>Coverage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87" y="1638595"/>
            <a:ext cx="3653957" cy="3843224"/>
          </a:xfrm>
        </p:spPr>
        <p:txBody>
          <a:bodyPr>
            <a:normAutofit/>
          </a:bodyPr>
          <a:lstStyle/>
          <a:p>
            <a:r>
              <a:rPr lang="en-US" sz="2000" b="1" dirty="0"/>
              <a:t>Fall semester</a:t>
            </a:r>
          </a:p>
          <a:p>
            <a:r>
              <a:rPr lang="en-US" sz="2000" dirty="0"/>
              <a:t>Aug. 1 to Dec. 31, </a:t>
            </a:r>
            <a:r>
              <a:rPr lang="en-US" sz="2000" dirty="0" smtClean="0"/>
              <a:t>2019</a:t>
            </a:r>
            <a:endParaRPr lang="en-US" sz="2000" dirty="0"/>
          </a:p>
          <a:p>
            <a:endParaRPr lang="en-US" sz="1000" dirty="0"/>
          </a:p>
          <a:p>
            <a:r>
              <a:rPr lang="en-US" sz="2000" b="1" dirty="0"/>
              <a:t>Spring/Summer semester</a:t>
            </a:r>
          </a:p>
          <a:p>
            <a:r>
              <a:rPr lang="en-US" sz="2000" dirty="0"/>
              <a:t>Jan. </a:t>
            </a:r>
            <a:r>
              <a:rPr lang="en-US" sz="2000" dirty="0" smtClean="0"/>
              <a:t>1  </a:t>
            </a:r>
            <a:r>
              <a:rPr lang="en-US" sz="2000" dirty="0"/>
              <a:t>to July 31, </a:t>
            </a:r>
            <a:r>
              <a:rPr lang="en-US" sz="2000" dirty="0" smtClean="0"/>
              <a:t>2020</a:t>
            </a:r>
            <a:endParaRPr lang="en-US" sz="2000" dirty="0"/>
          </a:p>
        </p:txBody>
      </p:sp>
      <p:pic>
        <p:nvPicPr>
          <p:cNvPr id="6" name="Picture 5" descr="SDP_NMC_UNLClinic_July2018-082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053" y="1744403"/>
            <a:ext cx="3562348" cy="4265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84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53507"/>
            <a:ext cx="7714974" cy="1359153"/>
          </a:xfrm>
        </p:spPr>
        <p:txBody>
          <a:bodyPr/>
          <a:lstStyle/>
          <a:p>
            <a:r>
              <a:rPr lang="en-US" dirty="0" smtClean="0"/>
              <a:t>Dependent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919" y="1696320"/>
            <a:ext cx="4028721" cy="384322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Dependent </a:t>
            </a:r>
            <a:r>
              <a:rPr lang="en-US" sz="2000" dirty="0"/>
              <a:t>coverage </a:t>
            </a:r>
            <a:r>
              <a:rPr lang="en-US" sz="2000" dirty="0" smtClean="0"/>
              <a:t>is </a:t>
            </a:r>
            <a:r>
              <a:rPr lang="en-US" sz="2000" dirty="0"/>
              <a:t>available at a </a:t>
            </a:r>
            <a:r>
              <a:rPr lang="en-US" sz="2000" dirty="0" smtClean="0"/>
              <a:t>reasonable </a:t>
            </a:r>
            <a:r>
              <a:rPr lang="en-US" sz="2000" dirty="0"/>
              <a:t>rate</a:t>
            </a:r>
          </a:p>
          <a:p>
            <a:pPr marL="171450" indent="-1714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Dependents must </a:t>
            </a:r>
            <a:r>
              <a:rPr lang="en-US" sz="2000" dirty="0"/>
              <a:t>re-enroll for each </a:t>
            </a:r>
            <a:r>
              <a:rPr lang="en-US" sz="2000" dirty="0" smtClean="0"/>
              <a:t>coverage </a:t>
            </a:r>
            <a:r>
              <a:rPr lang="en-US" sz="2000" dirty="0"/>
              <a:t>period </a:t>
            </a:r>
          </a:p>
        </p:txBody>
      </p:sp>
      <p:pic>
        <p:nvPicPr>
          <p:cNvPr id="5" name="Picture 4" descr="SDP_NMC_UNLClinic_July2018-139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48" y="1773933"/>
            <a:ext cx="2980759" cy="4471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14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70219"/>
            <a:ext cx="7714974" cy="1359153"/>
          </a:xfrm>
        </p:spPr>
        <p:txBody>
          <a:bodyPr/>
          <a:lstStyle/>
          <a:p>
            <a:r>
              <a:rPr lang="en-US" dirty="0" smtClean="0"/>
              <a:t>Premium Costs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6650" y="5427227"/>
            <a:ext cx="6631518" cy="624767"/>
          </a:xfrm>
        </p:spPr>
        <p:txBody>
          <a:bodyPr/>
          <a:lstStyle/>
          <a:p>
            <a:r>
              <a:rPr lang="en-US" i="1" dirty="0"/>
              <a:t>The school admin fee is $10 per covered person per enrollment period. </a:t>
            </a:r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421171"/>
              </p:ext>
            </p:extLst>
          </p:nvPr>
        </p:nvGraphicFramePr>
        <p:xfrm>
          <a:off x="1056650" y="1818012"/>
          <a:ext cx="6631518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6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Premiums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Coverage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Spring/Summer Coverage Period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Student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$1,287.51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$1,789.65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Spouse/Domestic</a:t>
                      </a:r>
                      <a:r>
                        <a:rPr lang="en-US" b="1" baseline="0" dirty="0" smtClean="0"/>
                        <a:t> Partner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$1,273.15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$1,769.67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smtClean="0"/>
                        <a:t>One Child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$1,280.75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$1,780.25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Two or More Children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$2,483.75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$3,452.25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Spouse and Two or More Children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$3,761.12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$5,227.77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4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2C179474260A44BEC460BF79B038DF" ma:contentTypeVersion="7" ma:contentTypeDescription="Create a new document." ma:contentTypeScope="" ma:versionID="16456152dde6f31fc433a759b57dd613">
  <xsd:schema xmlns:xsd="http://www.w3.org/2001/XMLSchema" xmlns:xs="http://www.w3.org/2001/XMLSchema" xmlns:p="http://schemas.microsoft.com/office/2006/metadata/properties" xmlns:ns2="3197ec4d-4a22-4e0e-ba74-fcfb37df1325" xmlns:ns3="3b800c51-ee90-423e-b0b4-42d1e28ea7fe" targetNamespace="http://schemas.microsoft.com/office/2006/metadata/properties" ma:root="true" ma:fieldsID="67ce42406604e2ebb9d2bdadbb8c2a6d" ns2:_="" ns3:_="">
    <xsd:import namespace="3197ec4d-4a22-4e0e-ba74-fcfb37df1325"/>
    <xsd:import namespace="3b800c51-ee90-423e-b0b4-42d1e28ea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7ec4d-4a22-4e0e-ba74-fcfb37df13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00c51-ee90-423e-b0b4-42d1e28ea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C7F60C-D847-44F2-8B68-05C3DCC9C8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1C115-5705-44BE-ADB7-6DCA2CAA9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7ec4d-4a22-4e0e-ba74-fcfb37df1325"/>
    <ds:schemaRef ds:uri="3b800c51-ee90-423e-b0b4-42d1e28ea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96C6E1-4656-424E-BBB3-184AFF0A280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NeMed_Presentation.thmx</Template>
  <TotalTime>438</TotalTime>
  <Words>963</Words>
  <Application>Microsoft Macintosh PowerPoint</Application>
  <PresentationFormat>On-screen Show (4:3)</PresentationFormat>
  <Paragraphs>184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NeMed_Presentation</vt:lpstr>
      <vt:lpstr>PowerPoint Presentation</vt:lpstr>
      <vt:lpstr>Presentation Objectives</vt:lpstr>
      <vt:lpstr>U.S. Health Care System</vt:lpstr>
      <vt:lpstr>Insurance is Important</vt:lpstr>
      <vt:lpstr>UnitedHealthcare StudentResources</vt:lpstr>
      <vt:lpstr>Automatic Enrollment and Billing</vt:lpstr>
      <vt:lpstr>Coverage Periods</vt:lpstr>
      <vt:lpstr>Dependent Coverage</vt:lpstr>
      <vt:lpstr>Premium Costs</vt:lpstr>
      <vt:lpstr>Graduate Assistant Rates</vt:lpstr>
      <vt:lpstr>Save Money — Use the University Health Center</vt:lpstr>
      <vt:lpstr>Health Center UPFF</vt:lpstr>
      <vt:lpstr>Health Benefit Summary</vt:lpstr>
      <vt:lpstr>Emergency Room, Urgent Care and Health Center Copays</vt:lpstr>
      <vt:lpstr>Prescription Benefit Summary</vt:lpstr>
      <vt:lpstr>Dental Benefit Summary</vt:lpstr>
      <vt:lpstr>Automatic Enrollees</vt:lpstr>
      <vt:lpstr>Confirm Your Enrollment</vt:lpstr>
      <vt:lpstr>Confirm Your Enrollment</vt:lpstr>
      <vt:lpstr>Get Your Insurance Card</vt:lpstr>
      <vt:lpstr>UHCSR My Account</vt:lpstr>
      <vt:lpstr>PowerPoint Presentation</vt:lpstr>
      <vt:lpstr>PowerPoint Presentation</vt:lpstr>
      <vt:lpstr>My Account Insurance Card</vt:lpstr>
      <vt:lpstr>Waive Your Insurance</vt:lpstr>
      <vt:lpstr>Waive Your Insurance</vt:lpstr>
      <vt:lpstr>Be a Smart Health Care Consumer</vt:lpstr>
      <vt:lpstr>Helpful Contacts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Ed Eastman</cp:lastModifiedBy>
  <cp:revision>44</cp:revision>
  <dcterms:created xsi:type="dcterms:W3CDTF">2014-09-17T15:14:42Z</dcterms:created>
  <dcterms:modified xsi:type="dcterms:W3CDTF">2019-09-30T15:44:38Z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0x010100242C179474260A44BEC460BF79B038DF</vt:lpwstr>
  </property>
</Properties>
</file>